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23"/>
  </p:sldMasterIdLst>
  <p:notesMasterIdLst>
    <p:notesMasterId r:id="rId33"/>
  </p:notesMasterIdLst>
  <p:handoutMasterIdLst>
    <p:handoutMasterId r:id="rId34"/>
  </p:handoutMasterIdLst>
  <p:sldIdLst>
    <p:sldId id="340" r:id="rId24"/>
    <p:sldId id="355" r:id="rId25"/>
    <p:sldId id="356" r:id="rId26"/>
    <p:sldId id="359" r:id="rId27"/>
    <p:sldId id="348" r:id="rId28"/>
    <p:sldId id="360" r:id="rId29"/>
    <p:sldId id="357" r:id="rId30"/>
    <p:sldId id="358" r:id="rId31"/>
    <p:sldId id="353" r:id="rId32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03E76"/>
    <a:srgbClr val="002C53"/>
    <a:srgbClr val="935F2F"/>
    <a:srgbClr val="412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7771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68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8D12F-5413-424F-9BD7-20058DC6D04E}" type="datetimeFigureOut">
              <a:rPr lang="en-US"/>
              <a:pPr>
                <a:defRPr/>
              </a:pPr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308149-9E7C-420D-9B1D-1A7FF2D9A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2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0F957A-D2DB-4504-BCEF-222E20CBCD8F}" type="datetimeFigureOut">
              <a:rPr lang="en-US"/>
              <a:pPr>
                <a:defRPr/>
              </a:pPr>
              <a:t>3/15/2018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39E771-26A2-4DBA-B372-CF1C3F665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2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AD27DE-BCD9-47F9-A872-3355F16CC43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341938" y="5197475"/>
            <a:ext cx="3733800" cy="1477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Picture 6" descr="Green_Riverside_bar.psd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851525"/>
            <a:ext cx="9172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9"/>
          <p:cNvCxnSpPr/>
          <p:nvPr userDrawn="1"/>
        </p:nvCxnSpPr>
        <p:spPr>
          <a:xfrm>
            <a:off x="2803525" y="2339975"/>
            <a:ext cx="6213475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 userDrawn="1"/>
        </p:nvSpPr>
        <p:spPr>
          <a:xfrm>
            <a:off x="0" y="0"/>
            <a:ext cx="9144000" cy="186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extBox 14"/>
          <p:cNvSpPr txBox="1"/>
          <p:nvPr userDrawn="1"/>
        </p:nvSpPr>
        <p:spPr>
          <a:xfrm>
            <a:off x="4416425" y="6129338"/>
            <a:ext cx="2743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RiversideCa.gov</a:t>
            </a:r>
          </a:p>
        </p:txBody>
      </p:sp>
      <p:pic>
        <p:nvPicPr>
          <p:cNvPr id="9" name="Picture 2" descr="G:\DeptCommon\Customer Relations\Marketing\Logos--Maps--Signatures\Non-RPU Logos\Riverside Logo for PowerPoint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1000"/>
            <a:ext cx="22002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cpayne\Desktop\ISE-Logo-3x2-trans-blue-tx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443538"/>
            <a:ext cx="1568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955" y="3429000"/>
            <a:ext cx="7805651" cy="1924396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3712" y="590204"/>
            <a:ext cx="6213287" cy="1654232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000" b="1" kern="1200" dirty="0">
                <a:solidFill>
                  <a:srgbClr val="003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RiversideCa.gov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FC9607-7431-471B-9BD6-5D407A394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372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0" y="1138425"/>
            <a:ext cx="9144000" cy="51846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04615" y="69490"/>
            <a:ext cx="7533448" cy="91258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619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een_Riverside_bar.psd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191250"/>
            <a:ext cx="9172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863" y="1154113"/>
            <a:ext cx="89995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Click</a:t>
            </a:r>
          </a:p>
          <a:p>
            <a:pPr lvl="0"/>
            <a:r>
              <a:rPr lang="en-US" smtClean="0"/>
              <a:t>Click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88988" y="69850"/>
            <a:ext cx="75342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2" descr="G:\DeptCommon\Customer Relations\Marketing\Logos--Maps--Signatures\Non-RPU Logos\Riverside Logo for PowerPoi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872163"/>
            <a:ext cx="679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8800" y="6299200"/>
            <a:ext cx="20081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RiversideCa.gov</a:t>
            </a:r>
          </a:p>
        </p:txBody>
      </p:sp>
      <p:pic>
        <p:nvPicPr>
          <p:cNvPr id="1031" name="Picture 4" descr="C:\Users\cpayne\Desktop\ISE-Logo-3x2-trans-blue-txt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72163"/>
            <a:ext cx="1046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9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3E76"/>
          </a:solidFill>
          <a:latin typeface="Century Gothic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E76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03525" y="590550"/>
            <a:ext cx="6213475" cy="16541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Police Department</a:t>
            </a:r>
            <a:endParaRPr dirty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997585" y="2285999"/>
            <a:ext cx="6183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en-US" sz="4000" b="1" dirty="0" smtClean="0">
                <a:solidFill>
                  <a:srgbClr val="003E76"/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Larry Gonzalez</a:t>
            </a:r>
          </a:p>
          <a:p>
            <a:r>
              <a:rPr lang="en-US" sz="4000" b="1" dirty="0" smtClean="0">
                <a:solidFill>
                  <a:srgbClr val="003E76"/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Deputy Chief</a:t>
            </a:r>
            <a:endParaRPr lang="en-US" sz="4000" b="1" dirty="0">
              <a:solidFill>
                <a:srgbClr val="003E76"/>
              </a:solidFill>
              <a:latin typeface="Century Gothic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7554"/>
            <a:ext cx="1509568" cy="221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Officer Involved shooting</a:t>
            </a:r>
            <a:br>
              <a:rPr lang="en-US" dirty="0" smtClean="0"/>
            </a:br>
            <a:r>
              <a:rPr lang="en-US" dirty="0" smtClean="0"/>
              <a:t>P18-044194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981199"/>
            <a:ext cx="7848600" cy="3581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Date:		March 8, 2018</a:t>
            </a:r>
          </a:p>
          <a:p>
            <a:pPr marL="0" indent="0">
              <a:buNone/>
            </a:pPr>
            <a:r>
              <a:rPr lang="en-US" dirty="0" smtClean="0"/>
              <a:t>Time:		1735 Hours</a:t>
            </a:r>
          </a:p>
          <a:p>
            <a:pPr marL="0" indent="0">
              <a:buNone/>
            </a:pPr>
            <a:r>
              <a:rPr lang="en-US" dirty="0" smtClean="0"/>
              <a:t>RSO:		JV180670133</a:t>
            </a:r>
          </a:p>
          <a:p>
            <a:pPr marL="0" indent="0">
              <a:buNone/>
            </a:pPr>
            <a:r>
              <a:rPr lang="en-US" dirty="0" smtClean="0"/>
              <a:t>Location:	9931 </a:t>
            </a:r>
            <a:r>
              <a:rPr lang="en-US" dirty="0" err="1" smtClean="0"/>
              <a:t>Willowbrook</a:t>
            </a:r>
            <a:r>
              <a:rPr lang="en-US" dirty="0" smtClean="0"/>
              <a:t> Rd.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Jurupa Valley, CA 92509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747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9144000" cy="4038600"/>
          </a:xfrm>
        </p:spPr>
        <p:txBody>
          <a:bodyPr/>
          <a:lstStyle/>
          <a:p>
            <a:r>
              <a:rPr lang="en-US" sz="2400" dirty="0" smtClean="0"/>
              <a:t>Officer Wright – 	Approximately11 years as a sworn police 			officer. Full time METRO team for about 			two years.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Officer Soria -	Approximately 10 years as a sworn police 			officer. Full time METRO team for about 			two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959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1138425"/>
            <a:ext cx="6934200" cy="4576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Suspect</a:t>
            </a:r>
            <a:br>
              <a:rPr lang="en-US" dirty="0" smtClean="0"/>
            </a:br>
            <a:r>
              <a:rPr lang="en-US" dirty="0" smtClean="0"/>
              <a:t>Ernie David Saldivar - 31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2092390"/>
            <a:ext cx="2971800" cy="36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94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1447800"/>
            <a:ext cx="6858000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/>
              <a:t>Saldivar had </a:t>
            </a:r>
            <a:r>
              <a:rPr lang="en-US" sz="2400" dirty="0"/>
              <a:t>an extensive criminal history </a:t>
            </a:r>
            <a:r>
              <a:rPr lang="en-US" sz="2400" dirty="0" smtClean="0"/>
              <a:t>and was a documented Eastside Riva gang member. </a:t>
            </a:r>
            <a:r>
              <a:rPr lang="en-US" sz="2400" dirty="0"/>
              <a:t>He had prior convictions for robbery, possession of illegal weapons, possession of a controlled substance, resisting arrest, </a:t>
            </a:r>
            <a:r>
              <a:rPr lang="en-US" sz="2400" dirty="0" smtClean="0"/>
              <a:t>evading a police officer, </a:t>
            </a:r>
            <a:r>
              <a:rPr lang="en-US" sz="2400" dirty="0"/>
              <a:t>being a felon in possession of a firearm, and gang enhancements</a:t>
            </a:r>
            <a:r>
              <a:rPr lang="en-US" sz="2400" dirty="0" smtClean="0"/>
              <a:t>. Saldivar was on parole for being a convicted felon in possession of a firearm. </a:t>
            </a:r>
          </a:p>
          <a:p>
            <a:pPr marL="0" indent="0" algn="just">
              <a:buNone/>
            </a:pP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28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9144000" cy="4267200"/>
          </a:xfrm>
        </p:spPr>
        <p:txBody>
          <a:bodyPr/>
          <a:lstStyle/>
          <a:p>
            <a:r>
              <a:rPr lang="en-US" sz="2400" dirty="0" smtClean="0"/>
              <a:t>On August 26, 2017, Saldivar and his ex-girlfriend were involved in an altercation to the front of Saldivar’s home located at 4251 Langston St. located in the City of Riverside.</a:t>
            </a:r>
          </a:p>
          <a:p>
            <a:r>
              <a:rPr lang="en-US" sz="2400" dirty="0" smtClean="0"/>
              <a:t>As she was attempting to leave the location, Saldivar fired at least one shot from a handgun that struck her vehicle. She believed Saldivar had fled the location on foot. </a:t>
            </a:r>
          </a:p>
          <a:p>
            <a:r>
              <a:rPr lang="en-US" sz="2400" dirty="0" smtClean="0"/>
              <a:t>The ex-girlfriend stopped her vehicle and went into the home to call 911. While she was inside Saldivar returned to the location, took the phone from her, and broke it.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18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610600" cy="4648200"/>
          </a:xfrm>
        </p:spPr>
        <p:txBody>
          <a:bodyPr/>
          <a:lstStyle/>
          <a:p>
            <a:r>
              <a:rPr lang="en-US" sz="2400" dirty="0" smtClean="0"/>
              <a:t>Saldivar left the location. The ex-girlfriend </a:t>
            </a:r>
            <a:r>
              <a:rPr lang="en-US" sz="2400" dirty="0"/>
              <a:t>was able to report the crime to the Riverside Police </a:t>
            </a:r>
            <a:r>
              <a:rPr lang="en-US" sz="2400" dirty="0" smtClean="0"/>
              <a:t>Department.</a:t>
            </a:r>
            <a:endParaRPr lang="en-US" sz="2400" dirty="0"/>
          </a:p>
          <a:p>
            <a:r>
              <a:rPr lang="en-US" sz="2400" dirty="0" smtClean="0"/>
              <a:t>Officers were unable to locate Saldivar on the night of the incident. The Gang and METRO units had been actively looking for Saldivar.</a:t>
            </a:r>
          </a:p>
          <a:p>
            <a:r>
              <a:rPr lang="en-US" sz="2400" dirty="0" smtClean="0"/>
              <a:t>On March 8, 2018, the METRO unit learned that Saldivar may be staying at the home located at 9931 </a:t>
            </a:r>
            <a:r>
              <a:rPr lang="en-US" sz="2400" dirty="0" err="1" smtClean="0"/>
              <a:t>Willowbrook</a:t>
            </a:r>
            <a:r>
              <a:rPr lang="en-US" sz="2400" dirty="0" smtClean="0"/>
              <a:t> Rd.</a:t>
            </a:r>
          </a:p>
          <a:p>
            <a:r>
              <a:rPr lang="en-US" sz="2400" dirty="0" smtClean="0"/>
              <a:t>The METRO surveillance officers saw Saldivar in the home’s garage.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773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267200"/>
          </a:xfrm>
        </p:spPr>
        <p:txBody>
          <a:bodyPr/>
          <a:lstStyle/>
          <a:p>
            <a:r>
              <a:rPr lang="en-US" sz="2400" dirty="0"/>
              <a:t>When the METRO officers attempted to contact Saldivar in the garage an officer involved shooting occurred.</a:t>
            </a:r>
          </a:p>
          <a:p>
            <a:r>
              <a:rPr lang="en-US" sz="2400" dirty="0" err="1" smtClean="0"/>
              <a:t>Saldivar</a:t>
            </a:r>
            <a:r>
              <a:rPr lang="en-US" sz="2400" dirty="0" smtClean="0"/>
              <a:t> was in possession of a </a:t>
            </a:r>
            <a:r>
              <a:rPr lang="en-US" sz="2400" smtClean="0"/>
              <a:t>semi-auto handgun.</a:t>
            </a:r>
            <a:endParaRPr lang="en-US" sz="2400" dirty="0" smtClean="0"/>
          </a:p>
          <a:p>
            <a:r>
              <a:rPr lang="en-US" sz="2400" dirty="0" smtClean="0"/>
              <a:t>No one else was injured during the incident.</a:t>
            </a:r>
          </a:p>
          <a:p>
            <a:r>
              <a:rPr lang="en-US" sz="2400" dirty="0" smtClean="0"/>
              <a:t>The Riverside County Sheriff’s Department is conducting the investigation into the shooting.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420600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9931 </a:t>
            </a:r>
            <a:r>
              <a:rPr lang="en-US" dirty="0" err="1" smtClean="0"/>
              <a:t>Willowbrook</a:t>
            </a:r>
            <a:r>
              <a:rPr lang="en-US" dirty="0" smtClean="0"/>
              <a:t> Rd.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4680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City Power Point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5949DB085414597E176D9A42724C2" ma:contentTypeVersion="2" ma:contentTypeDescription="Create a new document." ma:contentTypeScope="" ma:versionID="7a37a4c1fa9869b765da0c926c14a59c">
  <xsd:schema xmlns:xsd="http://www.w3.org/2001/XMLSchema" xmlns:p="http://schemas.microsoft.com/office/2006/metadata/properties" xmlns:ns1="http://schemas.microsoft.com/sharepoint/v3" xmlns:ns2="193284e2-40b5-411a-9db1-24f6a4ca4d82" targetNamespace="http://schemas.microsoft.com/office/2006/metadata/properties" ma:root="true" ma:fieldsID="165bfd3fcb9dc1b3aeea2cc731726d1d" ns1:_="" ns2:_="">
    <xsd:import namespace="http://schemas.microsoft.com/sharepoint/v3"/>
    <xsd:import namespace="193284e2-40b5-411a-9db1-24f6a4ca4d8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part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193284e2-40b5-411a-9db1-24f6a4ca4d82" elementFormDefault="qualified">
    <xsd:import namespace="http://schemas.microsoft.com/office/2006/documentManagement/types"/>
    <xsd:element name="Departments" ma:index="10" nillable="true" ma:displayName="Departments" ma:description="City Departments List" ma:list="{cdf6ac10-ddf0-485e-8329-4e33a744b0cb}" ma:internalName="Departments" ma:showField="Title" ma:web="193284e2-40b5-411a-9db1-24f6a4ca4d82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>
  <documentManagement>
    <Departments xmlns="193284e2-40b5-411a-9db1-24f6a4ca4d82">40</Departments>
    <PublishingExpirationDate xmlns="http://schemas.microsoft.com/sharepoint/v3" xsi:nil="true"/>
    <PublishingStartDate xmlns="http://schemas.microsoft.com/sharepoint/v3" xsi:nil="true"/>
  </documentManagement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020A334-1D48-4C6A-A8FA-CC01AAD21B2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118D46A-57F7-43F6-B6A7-A02DAD29B64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9EB5412-E4FF-41DA-8AED-D58FF68717E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C69D681-EB2E-4072-8FC5-3E1ED81E4C8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6550287-3394-4DEA-B93F-35AF3981CAA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9008B69-163B-4F21-B079-7C0CF6C6E0F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046010D-41A5-4CC0-9E51-50A65541045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111225C-3DEB-404B-B1A1-D0230F75C0A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18D3E25-F790-4228-A9A3-4FDD14D59F8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A9BBDC3-2336-4151-87EA-D5E426C26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3284e2-40b5-411a-9db1-24f6a4ca4d8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19.xml><?xml version="1.0" encoding="utf-8"?>
<ds:datastoreItem xmlns:ds="http://schemas.openxmlformats.org/officeDocument/2006/customXml" ds:itemID="{74764272-A8DD-459F-9DEE-02C22D815B2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B3DAD98-C956-4F29-B222-88D6528AED8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E6191A2-34AA-4AF3-954C-F060DC2D3CE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1943D58-F03B-49F7-8E04-B1EF90A2AC0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7D45CFC-4F7F-4E56-B470-15889301718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01E30AE-02B5-4D1D-9C29-333B70CCAD4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5AA9F70-4271-4950-90A3-2026C0C5CC59}">
  <ds:schemaRefs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193284e2-40b5-411a-9db1-24f6a4ca4d82"/>
  </ds:schemaRefs>
</ds:datastoreItem>
</file>

<file path=customXml/itemProps5.xml><?xml version="1.0" encoding="utf-8"?>
<ds:datastoreItem xmlns:ds="http://schemas.openxmlformats.org/officeDocument/2006/customXml" ds:itemID="{DC2F2310-5BCD-427A-A02E-092CB6FC6CC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7795478-0275-46E6-ACC0-399466DAEC0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A6DC6ED-360C-44D1-ADD1-B42F32D89873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5DE827D7-A4FC-45B0-B98B-CF0234C740A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50FB42C-7E23-47E7-A948-2C233A68825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City Power Point Slide Template</Template>
  <TotalTime>2716</TotalTime>
  <Words>323</Words>
  <Application>Microsoft Office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2013 City Power Point Slide Template</vt:lpstr>
      <vt:lpstr>Police Department</vt:lpstr>
      <vt:lpstr>Officer Involved shooting P18-044194</vt:lpstr>
      <vt:lpstr>Officers</vt:lpstr>
      <vt:lpstr>  Suspect Ernie David Saldivar - 31</vt:lpstr>
      <vt:lpstr>Suspect</vt:lpstr>
      <vt:lpstr>Overview</vt:lpstr>
      <vt:lpstr>Overview</vt:lpstr>
      <vt:lpstr>Overview</vt:lpstr>
      <vt:lpstr>9931 Willowbrook Rd.</vt:lpstr>
    </vt:vector>
  </TitlesOfParts>
  <Company>City of Riverside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Collette Hanna</dc:creator>
  <cp:lastModifiedBy>Gonzalez, Larry</cp:lastModifiedBy>
  <cp:revision>71</cp:revision>
  <cp:lastPrinted>2012-05-30T22:57:15Z</cp:lastPrinted>
  <dcterms:created xsi:type="dcterms:W3CDTF">2013-09-12T17:10:02Z</dcterms:created>
  <dcterms:modified xsi:type="dcterms:W3CDTF">2018-03-15T23:29:29Z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0x010100F7F5949DB085414597E176D9A42724C2</vt:lpwstr>
  </property>
</Properties>
</file>